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April 19,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06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5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7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270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3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2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April 19,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5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April 19,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6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B3EA3C-571A-F8E6-C148-1EAB49E32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40" y="717949"/>
            <a:ext cx="4004628" cy="303465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4000" b="1" dirty="0"/>
              <a:t>RETE NEURALE CNN PER LA SEMANTIC SEGMENTATION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8FFE6D-877E-E750-3534-AC2E74800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40" y="3850632"/>
            <a:ext cx="3565525" cy="2289419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</a:rPr>
              <a:t>PROGETTO DI SISTEMI EMBEDDED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B54B87-3691-BA78-47C0-A2B118DF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" r="23874" b="9090"/>
          <a:stretch/>
        </p:blipFill>
        <p:spPr>
          <a:xfrm>
            <a:off x="4327526" y="0"/>
            <a:ext cx="7864474" cy="685799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9869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9FFCB5-8985-4F59-1836-C63DD0C6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080689"/>
            <a:ext cx="4811712" cy="1332000"/>
          </a:xfrm>
        </p:spPr>
        <p:txBody>
          <a:bodyPr>
            <a:noAutofit/>
          </a:bodyPr>
          <a:lstStyle/>
          <a:p>
            <a:r>
              <a:rPr lang="it-IT" b="1" dirty="0"/>
              <a:t>METRICHE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B3D70-46D8-4E7E-89CF-91F44FAE8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806336"/>
            <a:ext cx="4811712" cy="3277951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Per il training del modello sono state utilizzate diverse metriche, come si nota dal pezzo di codice riportato. Nella segmentazione è più di rilevanza l’IOU piuttosto che l’accuratezza, è stato considerato anche l’F1 Score. Inoltre è stata aggiunta la funzione di loss personalizzata, si nota come tale funzione tenga conto del peso delle classi visto che sono sbilanciate.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7ECBDE-E734-F9A5-58EB-22021828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61" y="2499360"/>
            <a:ext cx="5877877" cy="19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3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969D4-7D1C-8124-3558-55FD7EC88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2000"/>
          </a:xfrm>
        </p:spPr>
        <p:txBody>
          <a:bodyPr>
            <a:normAutofit/>
          </a:bodyPr>
          <a:lstStyle/>
          <a:p>
            <a:pPr algn="ctr"/>
            <a:r>
              <a:rPr lang="it-IT" b="1" dirty="0"/>
              <a:t>TRAINING DEL MODELLO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F77B64-F251-FAD3-9B1D-0F47E724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650"/>
            <a:ext cx="12192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5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C0C73-6598-8D07-4C43-36E15588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PLOT DEI RISULTATI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2A012-E275-77B8-44D9-AD2106F2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237"/>
            <a:ext cx="6038850" cy="45053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630340A-5704-6B06-26E4-C06F2CC43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502612"/>
            <a:ext cx="6038851" cy="45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3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1497D0-A6B1-BC76-45B0-C0D043FE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18" y="881317"/>
            <a:ext cx="5437187" cy="159379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5000" b="1" dirty="0"/>
              <a:t>RISULTATO </a:t>
            </a:r>
            <a:r>
              <a:rPr lang="en-US" b="1" dirty="0"/>
              <a:t>SEGMENTAZIONE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21EC076B-CDC7-5984-6BA2-E8224E30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88" y="2947480"/>
            <a:ext cx="4938792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Questo è il risultato della segmentazione, il risultato è condizionato anche dal fatto che si lavorano con 5 classi anzichè le 150 classi effettive del dataset.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7B3C3F6-09E6-990B-4FBA-C6593FDA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3" y="881317"/>
            <a:ext cx="5437187" cy="4934247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831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D7AC81-6F94-2436-6AB3-2557AB3E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it-IT" b="1" dirty="0"/>
              <a:t>RIDUZIONE DIMENSIONI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A75BD3-FD06-0CFC-AA80-4F34CAD41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Come parte finale del codice si è dovuto ridurre le dimensioni del modello di rete affinché entri nella scheda embedded, ciò è dovuto al fatto che la scheda ha ovviamente una memoria limitata. Si è ridotto in formato h5 e in formato TFLite, il secondo è il più leggero rispetto al primo.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D1DDE-9B5C-8BE2-47ED-80359AFE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8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817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508E2A-33EC-1C5E-8859-E495310E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665536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ESTRAZIONE DEL MODELLO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CC432-7BFB-62CE-ED9A-CCD841EF1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677306"/>
            <a:ext cx="3909377" cy="341551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La scheda fornita è la STM32F446RE della, dopo il test del codice e avendo avuto dei risultati accettabili si è passato al porting del progetto sulla scheda fornita. A causa dei problemi dovuti al file TFLite, si è caricato il file h5, questo ha portato a dover diminuire ulteriormente i parametri del modello ma non si è perso molto per quanto riguarda l’accuratezza.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A50788B-1CDC-0B45-8DE8-6033F637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61" y="549275"/>
            <a:ext cx="5097114" cy="575945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890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C118C1-6A3B-D6C7-565E-00EE42B61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it-IT" b="1" dirty="0"/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B994A2-E7A6-8DAA-D77C-F95076C0B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Quindi il modello in h5 è stato caricato sull’IDE ed è stato eseguito l’</a:t>
            </a:r>
            <a:r>
              <a:rPr lang="it-IT" dirty="0" err="1"/>
              <a:t>analyze</a:t>
            </a:r>
            <a:r>
              <a:rPr lang="it-IT" dirty="0"/>
              <a:t> della rete e la validation on desktop, la prima ha avuto successo. La seconda ha dato problemi nel calcolo delle metriche di accuratezza. Per quanto riguarda la validation on target si è riscontrato un problema di compatibilità dei driver del pc quando carico il progetto.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F833C0-99A7-5A86-603F-C10A9538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5" y="765768"/>
            <a:ext cx="4713922" cy="5326464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860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96CF7-5F31-F595-000C-C3C7DDA8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/>
              <a:t>TRACCIA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8C07E-3CEC-1FEC-C439-95109800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b="0" i="0" dirty="0">
                <a:effectLst/>
                <a:latin typeface="Arial" panose="020B0604020202020204" pitchFamily="34" charset="0"/>
              </a:rPr>
              <a:t>Implementazione di una CNN per il task di semantic segmentation, su</a:t>
            </a:r>
            <a:br>
              <a:rPr lang="it-IT" sz="2400" dirty="0"/>
            </a:br>
            <a:r>
              <a:rPr lang="it-IT" sz="2400" b="0" i="0" dirty="0">
                <a:effectLst/>
                <a:latin typeface="Arial" panose="020B0604020202020204" pitchFamily="34" charset="0"/>
              </a:rPr>
              <a:t>piattaforma embedded STM32F411 NUCLEO-64. La rete dovr</a:t>
            </a:r>
            <a:r>
              <a:rPr lang="it-IT" sz="2400" dirty="0">
                <a:latin typeface="Arial" panose="020B0604020202020204" pitchFamily="34" charset="0"/>
              </a:rPr>
              <a:t>à</a:t>
            </a:r>
            <a:r>
              <a:rPr lang="it-IT" sz="2400" b="0" i="0" dirty="0">
                <a:effectLst/>
                <a:latin typeface="Arial" panose="020B0604020202020204" pitchFamily="34" charset="0"/>
              </a:rPr>
              <a:t> essere realizzata</a:t>
            </a:r>
            <a:br>
              <a:rPr lang="it-IT" sz="2400" dirty="0"/>
            </a:br>
            <a:r>
              <a:rPr lang="it-IT" sz="2400" b="0" i="0" dirty="0">
                <a:effectLst/>
                <a:latin typeface="Arial" panose="020B0604020202020204" pitchFamily="34" charset="0"/>
              </a:rPr>
              <a:t>e testata dapprima su PC in linguaggio pythonbased; successivamente dovr</a:t>
            </a:r>
            <a:r>
              <a:rPr lang="it-IT" sz="2400" dirty="0">
                <a:latin typeface="Arial" panose="020B0604020202020204" pitchFamily="34" charset="0"/>
              </a:rPr>
              <a:t>à</a:t>
            </a:r>
            <a:br>
              <a:rPr lang="it-IT" sz="2400" dirty="0"/>
            </a:br>
            <a:r>
              <a:rPr lang="it-IT" sz="2400" b="0" i="0" dirty="0">
                <a:effectLst/>
                <a:latin typeface="Arial" panose="020B0604020202020204" pitchFamily="34" charset="0"/>
              </a:rPr>
              <a:t>essere esportata e testata su piattaforma embedded (basata su core ARM</a:t>
            </a:r>
            <a:br>
              <a:rPr lang="it-IT" sz="2400" dirty="0"/>
            </a:br>
            <a:r>
              <a:rPr lang="it-IT" sz="2400" b="0" i="0" dirty="0">
                <a:effectLst/>
                <a:latin typeface="Arial" panose="020B0604020202020204" pitchFamily="34" charset="0"/>
              </a:rPr>
              <a:t>Cortex-M4) tramite l’estensione STM XCUBE- AI dell’IDE STM32CUBEMX,</a:t>
            </a:r>
            <a:br>
              <a:rPr lang="it-IT" sz="2400" dirty="0"/>
            </a:br>
            <a:r>
              <a:rPr lang="it-IT" sz="2400" b="0" i="0" dirty="0">
                <a:effectLst/>
                <a:latin typeface="Arial" panose="020B0604020202020204" pitchFamily="34" charset="0"/>
              </a:rPr>
              <a:t>dedicata all’intelligenza artificiale.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21454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676868-B0EC-4BD0-5996-6AD0F761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it-IT" b="1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24B7FD-A8ED-301E-9123-68442AFC6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400" dirty="0"/>
              <a:t>Il dataset fornito per il progetto è il </a:t>
            </a:r>
            <a:r>
              <a:rPr lang="it-IT" sz="2400" b="1" dirty="0"/>
              <a:t>scene_parse150 </a:t>
            </a:r>
            <a:r>
              <a:rPr lang="it-IT" sz="2400" dirty="0"/>
              <a:t>ed è fornito da tensorflow.</a:t>
            </a:r>
          </a:p>
        </p:txBody>
      </p:sp>
      <p:pic>
        <p:nvPicPr>
          <p:cNvPr id="1026" name="Picture 2" descr="Scene parsing examples on MIT SceneParse150 validation set | Download  Scientific Diagram">
            <a:extLst>
              <a:ext uri="{FF2B5EF4-FFF2-40B4-BE49-F238E27FC236}">
                <a16:creationId xmlns:a16="http://schemas.microsoft.com/office/drawing/2014/main" id="{B7030A79-5E82-543D-D7F0-40BB2F09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0900" y="701344"/>
            <a:ext cx="7090237" cy="5455312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21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A0896C-03D9-5D56-11E1-0934CCCC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b="1" dirty="0"/>
              <a:t>LIBRERIE UTILIZZATE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391FCD3D-2EA2-DC19-E4D2-D2A9465B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3209751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Queste sono le librerie che sono state utilizzate per la realizzazione del progetto.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BEFF8E8-B216-C180-5FE1-C9D5D7C0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1650329"/>
            <a:ext cx="7090237" cy="350269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164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5203DF-807B-5FE4-B64D-C03343ED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549275"/>
            <a:ext cx="4256260" cy="1997855"/>
          </a:xfrm>
        </p:spPr>
        <p:txBody>
          <a:bodyPr wrap="square" anchor="b">
            <a:normAutofit/>
          </a:bodyPr>
          <a:lstStyle/>
          <a:p>
            <a:r>
              <a:rPr lang="it-IT" b="1" dirty="0"/>
              <a:t>CARICAMENTO DATASET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B565F60-5A5D-0CC7-2832-D865A316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75858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Questo è il metodo che è stato usato per caricare le immagini di training necessarie per addestrare la rete neurale, viene poi ripetuta la stessa procedura per quelle che sono le maschere corrispondenti alle immagini.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3C2743B-AA65-EB58-9BF6-2486B6F2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2135032"/>
            <a:ext cx="7090237" cy="258793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788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08430-867E-9B02-B273-87AC56A5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83" y="1102116"/>
            <a:ext cx="4336098" cy="1332000"/>
          </a:xfrm>
        </p:spPr>
        <p:txBody>
          <a:bodyPr>
            <a:noAutofit/>
          </a:bodyPr>
          <a:lstStyle/>
          <a:p>
            <a:r>
              <a:rPr lang="it-IT" b="1" dirty="0"/>
              <a:t>CODIFICA LABELS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5E2D88-4010-24E5-528F-FF4F61C9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83" y="2434116"/>
            <a:ext cx="4417377" cy="338010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Parte importante del progetto è la codifica delle labels, l’operazione di encoding avviene grazie all’ausilio della libreria LabelEncoder(). Il codice estrae le labels caratteristiche del dataset , sono estratte dal codice le 150 classi presenti nelle maschere di training, l’ultima istruzione stampa a video l’array di interi per avere una verifica del corretto encoding delle maschere.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AE3437-4484-6865-9137-0C1B2B9C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80" y="2253891"/>
            <a:ext cx="6421120" cy="23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5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60BD6E-E47B-1D17-E410-D726BD8D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42875"/>
            <a:ext cx="3979631" cy="2610485"/>
          </a:xfrm>
        </p:spPr>
        <p:txBody>
          <a:bodyPr wrap="square" anchor="b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CREAZIONE SET DI VALIDAZIONE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E47C1E-7CD0-377C-261C-2A121797D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308370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Visti i limiti computazionali del mio pc, ho dovuto estrarre le immagini dai validazione da un subset delle immagini di training, avendo a disposizione 20210 immagini di training l’operazione di splitting non porta ad avere problemi relativi ad un dataset piccolo.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8647F2-58D0-BC62-B519-B705043B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95" y="2165717"/>
            <a:ext cx="7090237" cy="252656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847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50BD11-94B4-E3A9-690D-51CC0420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it-IT" b="1" dirty="0"/>
              <a:t>CODIFICA ONE-HOT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C0AB02-56D2-93BB-0D70-7F5A27B9C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Molto importante per la semantic segmentation è la codifica delle maschere, sia di training che di validazione, in formato one-hot. In pratica viene creata una matrice, per ogni classe, che ha tutti elementi nulli tranne che per un solo elemento che sarà pari ad uno.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619F6A-4545-72C9-C1DB-CC5E742C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2286000"/>
            <a:ext cx="7090237" cy="2529840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93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EC7B1-4284-D0BE-4C2E-07FDCD2A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23" y="53062"/>
            <a:ext cx="11721348" cy="1159216"/>
          </a:xfrm>
        </p:spPr>
        <p:txBody>
          <a:bodyPr wrap="square" anchor="b">
            <a:normAutofit/>
          </a:bodyPr>
          <a:lstStyle/>
          <a:p>
            <a:pPr algn="ctr"/>
            <a:r>
              <a:rPr lang="it-IT" b="1" dirty="0"/>
              <a:t>MODELLO DI RETE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77FF84-DB38-B369-2873-8E051DF6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3075" y="5677189"/>
            <a:ext cx="2449512" cy="95250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254655-BC79-3873-2284-3CF64E8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6" y="1344386"/>
            <a:ext cx="11721348" cy="517365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653188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4605</TotalTime>
  <Words>611</Words>
  <Application>Microsoft Office PowerPoint</Application>
  <PresentationFormat>Widescreen</PresentationFormat>
  <Paragraphs>29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Sitka Heading</vt:lpstr>
      <vt:lpstr>Source Sans Pro</vt:lpstr>
      <vt:lpstr>3DFloatVTI</vt:lpstr>
      <vt:lpstr>RETE NEURALE CNN PER LA SEMANTIC SEGMENTATION</vt:lpstr>
      <vt:lpstr>TRACCIA PROGETTO</vt:lpstr>
      <vt:lpstr>DATASET</vt:lpstr>
      <vt:lpstr>LIBRERIE UTILIZZATE</vt:lpstr>
      <vt:lpstr>CARICAMENTO DATASET</vt:lpstr>
      <vt:lpstr>CODIFICA LABELS</vt:lpstr>
      <vt:lpstr>CREAZIONE SET DI VALIDAZIONE</vt:lpstr>
      <vt:lpstr>CODIFICA ONE-HOT</vt:lpstr>
      <vt:lpstr>MODELLO DI RETE</vt:lpstr>
      <vt:lpstr>METRICHE UTILIZZATE</vt:lpstr>
      <vt:lpstr>TRAINING DEL MODELLO</vt:lpstr>
      <vt:lpstr>PLOT DEI RISULTATI</vt:lpstr>
      <vt:lpstr>RISULTATO SEGMENTAZIONE</vt:lpstr>
      <vt:lpstr>RIDUZIONE DIMENSIONI</vt:lpstr>
      <vt:lpstr>ESTRAZIONE DEL MODELLO</vt:lpstr>
      <vt:lpstr>CONCLUSIONE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CISSE CHEIKH</dc:creator>
  <cp:lastModifiedBy>CISSE CHEIKH</cp:lastModifiedBy>
  <cp:revision>2</cp:revision>
  <dcterms:created xsi:type="dcterms:W3CDTF">2023-04-15T16:59:05Z</dcterms:created>
  <dcterms:modified xsi:type="dcterms:W3CDTF">2023-04-19T17:04:18Z</dcterms:modified>
</cp:coreProperties>
</file>